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6" r:id="rId4"/>
    <p:sldId id="265" r:id="rId5"/>
    <p:sldId id="258" r:id="rId6"/>
    <p:sldId id="273" r:id="rId7"/>
    <p:sldId id="274" r:id="rId8"/>
    <p:sldId id="267" r:id="rId9"/>
    <p:sldId id="275" r:id="rId10"/>
    <p:sldId id="261" r:id="rId11"/>
    <p:sldId id="277" r:id="rId12"/>
    <p:sldId id="259" r:id="rId13"/>
    <p:sldId id="268" r:id="rId14"/>
    <p:sldId id="269" r:id="rId15"/>
    <p:sldId id="278" r:id="rId16"/>
    <p:sldId id="279" r:id="rId17"/>
    <p:sldId id="270" r:id="rId18"/>
    <p:sldId id="271" r:id="rId19"/>
    <p:sldId id="266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42C05A0-8041-4CEF-866C-A81F6A97B376}">
          <p14:sldIdLst>
            <p14:sldId id="256"/>
            <p14:sldId id="257"/>
          </p14:sldIdLst>
        </p14:section>
        <p14:section name="elastic query" id="{E8CE0E55-FCBA-41D9-81DF-FE3C3ADB0AA6}">
          <p14:sldIdLst>
            <p14:sldId id="276"/>
            <p14:sldId id="265"/>
            <p14:sldId id="258"/>
            <p14:sldId id="273"/>
            <p14:sldId id="274"/>
            <p14:sldId id="267"/>
            <p14:sldId id="275"/>
            <p14:sldId id="261"/>
          </p14:sldIdLst>
        </p14:section>
        <p14:section name="Elastic job" id="{8FB64E8C-6D9D-483C-A697-9A04902E5FE8}">
          <p14:sldIdLst>
            <p14:sldId id="277"/>
            <p14:sldId id="259"/>
            <p14:sldId id="268"/>
            <p14:sldId id="269"/>
            <p14:sldId id="278"/>
          </p14:sldIdLst>
        </p14:section>
        <p14:section name="Elastic transactions" id="{89647056-C127-4396-B6F7-ED6431031B7D}">
          <p14:sldIdLst>
            <p14:sldId id="279"/>
            <p14:sldId id="270"/>
            <p14:sldId id="271"/>
          </p14:sldIdLst>
        </p14:section>
        <p14:section name="Wrap up" id="{EF7CD8F5-B9F8-49B2-A7D0-5ED34BF62DEE}">
          <p14:sldIdLst>
            <p14:sldId id="266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6CA33E-1037-49A1-A55F-8ADFC8A6BC64}" v="100" dt="2022-10-15T15:49:20.8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93" d="100"/>
          <a:sy n="93" d="100"/>
        </p:scale>
        <p:origin x="33" y="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C189E-6975-4F04-B0E9-807ED08125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565" y="1134011"/>
            <a:ext cx="6740546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613963-EDEE-4F69-89FC-3593631D98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566" y="3602038"/>
            <a:ext cx="6740546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D405C-F166-4B01-8894-CEF4F7E44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D5F9A-96D7-454F-AF8D-704F5A53D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6B1AA-491C-497F-8AE3-9405F2368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FD4E06-74DC-4EAA-8476-42074B30B0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0240892">
            <a:off x="7209281" y="903758"/>
            <a:ext cx="4890614" cy="490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619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86A8-A562-4460-9076-BF4551852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460CA5-3C47-4705-8258-3382C728A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CE246-36A4-4E10-A8FF-E0CB1A318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95B918-458B-4AB3-B0DF-8055BDBC9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B20E0-DEA7-491E-8437-BFB5E018E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B31471-C299-4A6E-83A8-0A9463760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797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16C09-5BBD-4869-AF75-B2F22BE48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8663E-7D1B-4924-8CB5-6A850912B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E2FFA-D8D7-4996-9CFC-55DE663C2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0DDEE-90C6-4B46-A943-1AB842250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EB7BC-9232-453E-B122-3710CEF68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58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76908-1BE2-49A0-8791-211D0568D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8149072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9B64BD-34BA-49B4-A20F-EDC4F7117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B3AE3-898C-4577-9AE6-BD561D9BD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16B11-624C-4EFE-965F-7DB766ADC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28781-91B4-4FB1-B635-59E0D27FD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15997A-2748-4A5F-8CB5-1B39D3D575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66710" y="1710408"/>
            <a:ext cx="2796087" cy="280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83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98C50-2D9F-4DBD-BADA-0C36AF181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7A164-ABCA-4240-9056-E74D5DC9E9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AB0CCA-48C6-4FED-AA8B-132A26D631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301A0-DFB5-45F6-8B19-6B48857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888E38-DC39-463A-A00F-B513A3DB7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827CA-7603-4090-91A8-0C67BC023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97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1734A-7C43-4883-B0E5-4F0C3DF11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346744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3AE8FF-72E0-4EAF-A19F-31D8FEE8E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638936-8C41-4ABE-92F2-1AF78DB4DB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B3ED41-3D37-4069-98AE-44B9F3B9B8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C14ACB-DFC8-4EBF-8074-23BA456B8A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DBDF15-FAC1-4889-A7C2-15AB902CA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D631A7-5AEE-43E3-8E10-8A8A9C06B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E2B298-F8DA-4952-A0B6-D1142D5C4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02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B3AE3-898C-4577-9AE6-BD561D9BD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16B11-624C-4EFE-965F-7DB766ADC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28781-91B4-4FB1-B635-59E0D27FD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15997A-2748-4A5F-8CB5-1B39D3D575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97956" y="79631"/>
            <a:ext cx="2796087" cy="28033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54BB54-B58D-4652-ABBD-3B310CBEB7AC}"/>
              </a:ext>
            </a:extLst>
          </p:cNvPr>
          <p:cNvSpPr txBox="1"/>
          <p:nvPr userDrawn="1"/>
        </p:nvSpPr>
        <p:spPr>
          <a:xfrm>
            <a:off x="4873550" y="2882981"/>
            <a:ext cx="24449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Q &amp; 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DB67BF-5959-48FA-A7F8-8EB475C661A4}"/>
              </a:ext>
            </a:extLst>
          </p:cNvPr>
          <p:cNvSpPr txBox="1"/>
          <p:nvPr userDrawn="1"/>
        </p:nvSpPr>
        <p:spPr>
          <a:xfrm>
            <a:off x="2371134" y="3975020"/>
            <a:ext cx="74497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Find us at www.dataonwheels.com</a:t>
            </a:r>
          </a:p>
          <a:p>
            <a:pPr algn="ctr"/>
            <a:r>
              <a:rPr lang="en-US" sz="4000" i="1" dirty="0">
                <a:effectLst/>
              </a:rPr>
              <a:t>Thanks for joining us today!</a:t>
            </a:r>
          </a:p>
        </p:txBody>
      </p:sp>
    </p:spTree>
    <p:extLst>
      <p:ext uri="{BB962C8B-B14F-4D97-AF65-F5344CB8AC3E}">
        <p14:creationId xmlns:p14="http://schemas.microsoft.com/office/powerpoint/2010/main" val="3445272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F2714-DDF3-4692-9CFE-3145FE581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D09C9-F5A6-4576-BC38-5C066DC5E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223F2-A991-4CCC-9FE1-7332BFE32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CBFD8D-AFBE-4FEC-89F1-2928440D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93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90ED44-8F31-42B8-AA4B-F21B78588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F34BF4-1D5B-4BF4-A9B4-A2F85E181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C27439-2A5A-4ED7-9FE2-AF92226ED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046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84A4E-2822-47B4-8174-41128D051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67204-1EC9-468A-BE35-582E5065F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89126"/>
            <a:ext cx="6172200" cy="47719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0D5E5-2B5E-4E6D-9F68-76E791418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90E90-8035-4481-9B38-83A66EBC7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72CE74-2F79-4D94-BE90-BBDEEA030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74682-2F29-43B7-8A57-D8E3187AB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66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CABC05-394F-4FDB-8D26-421CDCF4B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93888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C28F6-B8C6-4D0F-AAF4-58F9C0FB6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14AA2-B384-446F-A42E-54150E9261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24AB6-689F-4D94-89E3-667E6F78A9F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C15E7-4C7C-4E65-9615-0F63CD7E7B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Data On Wheels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850F1-45F3-4D80-8971-D12E2C899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picture containing object, clock, sitting&#10;&#10;Description automatically generated">
            <a:extLst>
              <a:ext uri="{FF2B5EF4-FFF2-40B4-BE49-F238E27FC236}">
                <a16:creationId xmlns:a16="http://schemas.microsoft.com/office/drawing/2014/main" id="{E2526DFF-B985-4365-B665-4C8011BAF9F0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174" y="1"/>
            <a:ext cx="1835355" cy="184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185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  <p:sldLayoutId id="2147483654" r:id="rId7"/>
    <p:sldLayoutId id="2147483655" r:id="rId8"/>
    <p:sldLayoutId id="2147483656" r:id="rId9"/>
    <p:sldLayoutId id="2147483657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azure-sql/database/elastic-jobs-overview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azure-sql/database/elastic-transactions-overview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taOnWheels/codeshare/tree/master/PASS%20MN%20Sept%202020%20-%20SQL%20Azure%20Elasticity" TargetMode="External"/><Relationship Id="rId2" Type="http://schemas.openxmlformats.org/officeDocument/2006/relationships/hyperlink" Target="https://github.com/Microsoft/sql-server-samples/releases/tag/wide-world-importers-v1.0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teve@dataonwheels.com" TargetMode="External"/><Relationship Id="rId7" Type="http://schemas.openxmlformats.org/officeDocument/2006/relationships/image" Target="../media/image5.png"/><Relationship Id="rId2" Type="http://schemas.openxmlformats.org/officeDocument/2006/relationships/hyperlink" Target="https://www.linkedin.com/in/dataonwheels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hyperlink" Target="http://www.dataonwheels.com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azure-sql/database/elastic-query-overview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5DEE8-1A84-4341-89E0-61654A8D2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SQL Database Elasticity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5730F-CD48-4971-BA7D-0AB1585FD9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566" y="3602037"/>
            <a:ext cx="6740546" cy="2053091"/>
          </a:xfrm>
        </p:spPr>
        <p:txBody>
          <a:bodyPr>
            <a:normAutofit/>
          </a:bodyPr>
          <a:lstStyle/>
          <a:p>
            <a:r>
              <a:rPr lang="en-US" dirty="0"/>
              <a:t>Queries, Jobs, &amp; Transactions</a:t>
            </a:r>
          </a:p>
          <a:p>
            <a:r>
              <a:rPr lang="en-US" dirty="0"/>
              <a:t>Steve Hughes</a:t>
            </a:r>
          </a:p>
          <a:p>
            <a:r>
              <a:rPr lang="en-US" dirty="0"/>
              <a:t>SQL Saturday Memphis 2022 (#1033)</a:t>
            </a:r>
          </a:p>
          <a:p>
            <a:r>
              <a:rPr lang="en-US" dirty="0"/>
              <a:t>October 2022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ADE434-62B1-2AAB-27A6-F2D88E271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77" y="0"/>
            <a:ext cx="3313075" cy="165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276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BBA11-5A06-403D-8357-11147F8ED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Query 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9B8E4-8070-4A11-B907-BC7F0B86A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Still in </a:t>
            </a:r>
            <a:r>
              <a:rPr lang="en-US" b="1" dirty="0"/>
              <a:t>preview</a:t>
            </a:r>
          </a:p>
          <a:p>
            <a:r>
              <a:rPr lang="en-US" b="1" dirty="0"/>
              <a:t>Only</a:t>
            </a:r>
            <a:r>
              <a:rPr lang="en-US" dirty="0"/>
              <a:t> usable with Azure SQL Database and Azure Synapse</a:t>
            </a:r>
          </a:p>
          <a:p>
            <a:r>
              <a:rPr lang="en-US" b="1" dirty="0"/>
              <a:t>Costs</a:t>
            </a:r>
          </a:p>
          <a:p>
            <a:pPr lvl="1"/>
            <a:r>
              <a:rPr lang="en-US" dirty="0"/>
              <a:t>Included in the price of Azure SQL Database</a:t>
            </a:r>
          </a:p>
          <a:p>
            <a:pPr lvl="1"/>
            <a:r>
              <a:rPr lang="en-US" dirty="0"/>
              <a:t>Standard starts up slower than premium</a:t>
            </a:r>
          </a:p>
          <a:p>
            <a:pPr lvl="1"/>
            <a:r>
              <a:rPr lang="en-US" dirty="0"/>
              <a:t>Data center distribution will incur egress costs</a:t>
            </a:r>
          </a:p>
          <a:p>
            <a:r>
              <a:rPr lang="en-US" b="1" dirty="0"/>
              <a:t>Read-only</a:t>
            </a:r>
            <a:r>
              <a:rPr lang="en-US" dirty="0"/>
              <a:t> currently supported, writes through external table connections are not supported</a:t>
            </a:r>
          </a:p>
          <a:p>
            <a:r>
              <a:rPr lang="en-US" dirty="0"/>
              <a:t>Not optimized for </a:t>
            </a:r>
            <a:r>
              <a:rPr lang="en-US" b="1" dirty="0"/>
              <a:t>ETL</a:t>
            </a:r>
            <a:r>
              <a:rPr lang="en-US" dirty="0"/>
              <a:t> operations, should be limited to reporting or cross database querying needs</a:t>
            </a:r>
          </a:p>
        </p:txBody>
      </p:sp>
    </p:spTree>
    <p:extLst>
      <p:ext uri="{BB962C8B-B14F-4D97-AF65-F5344CB8AC3E}">
        <p14:creationId xmlns:p14="http://schemas.microsoft.com/office/powerpoint/2010/main" val="1408439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D676C1-C4D2-5822-7FBF-F6C97B512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jobs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96CF98-2A7C-CF97-F476-9F5714DC8C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616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80C5-C352-4351-89FC-24324505A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Jobs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33F11-8A4E-427E-9767-9A4E93F6A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Provides a mechanism to support T-SQL scripts to be run </a:t>
            </a:r>
            <a:r>
              <a:rPr lang="en-US" b="1" dirty="0"/>
              <a:t>across one or more databases</a:t>
            </a:r>
            <a:r>
              <a:rPr lang="en-US" dirty="0"/>
              <a:t> in parallel, on demand or on a schedule</a:t>
            </a:r>
          </a:p>
          <a:p>
            <a:r>
              <a:rPr lang="en-US" dirty="0"/>
              <a:t>Requires a </a:t>
            </a:r>
            <a:r>
              <a:rPr lang="en-US" b="1" dirty="0"/>
              <a:t>dedicated</a:t>
            </a:r>
            <a:r>
              <a:rPr lang="en-US" dirty="0"/>
              <a:t> “job database”</a:t>
            </a:r>
          </a:p>
          <a:p>
            <a:r>
              <a:rPr lang="en-US" dirty="0"/>
              <a:t>Jobs are “</a:t>
            </a:r>
            <a:r>
              <a:rPr lang="en-US" b="1" dirty="0"/>
              <a:t>free</a:t>
            </a:r>
            <a:r>
              <a:rPr lang="en-US" dirty="0"/>
              <a:t>”, the job database is not</a:t>
            </a:r>
          </a:p>
          <a:p>
            <a:r>
              <a:rPr lang="en-US" dirty="0"/>
              <a:t>A job is a </a:t>
            </a:r>
            <a:r>
              <a:rPr lang="en-US" b="1" dirty="0"/>
              <a:t>collection of job steps </a:t>
            </a:r>
            <a:r>
              <a:rPr lang="en-US" dirty="0"/>
              <a:t>which are SQL statements to be executed against the specified target</a:t>
            </a:r>
          </a:p>
          <a:p>
            <a:r>
              <a:rPr lang="en-US" dirty="0"/>
              <a:t>Jobs can be created in the </a:t>
            </a:r>
            <a:r>
              <a:rPr lang="en-US" b="1" dirty="0"/>
              <a:t>portal</a:t>
            </a:r>
            <a:r>
              <a:rPr lang="en-US" dirty="0"/>
              <a:t>, with </a:t>
            </a:r>
            <a:r>
              <a:rPr lang="en-US" b="1" dirty="0" err="1"/>
              <a:t>Powershell</a:t>
            </a:r>
            <a:r>
              <a:rPr lang="en-US" dirty="0"/>
              <a:t>, with </a:t>
            </a:r>
            <a:r>
              <a:rPr lang="en-US" b="1" dirty="0"/>
              <a:t>REST</a:t>
            </a:r>
            <a:r>
              <a:rPr lang="en-US" dirty="0"/>
              <a:t>, or with </a:t>
            </a:r>
            <a:r>
              <a:rPr lang="en-US" b="1" dirty="0"/>
              <a:t>SQL</a:t>
            </a:r>
          </a:p>
          <a:p>
            <a:pPr marL="0" indent="0" algn="ctr">
              <a:buNone/>
            </a:pPr>
            <a:r>
              <a:rPr lang="en-US" i="1" dirty="0"/>
              <a:t>Reference: </a:t>
            </a:r>
            <a:r>
              <a:rPr lang="en-US" i="1" dirty="0">
                <a:hlinkClick r:id="rId2"/>
              </a:rPr>
              <a:t>https://docs.microsoft.com/en-us/azure/azure-sql/database/elastic-jobs-overview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92079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90F74-C036-4E05-938D-69D76275C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Job Targets and Steps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0DA4E9-A2A2-4D6E-88CF-F86A83A190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Target Groups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FDD022-46D8-4FE8-92A4-9C43B39168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Databases</a:t>
            </a:r>
          </a:p>
          <a:p>
            <a:pPr lvl="1"/>
            <a:r>
              <a:rPr lang="en-US" dirty="0"/>
              <a:t>One or more can be added to a group</a:t>
            </a:r>
          </a:p>
          <a:p>
            <a:r>
              <a:rPr lang="en-US" dirty="0"/>
              <a:t>Server</a:t>
            </a:r>
          </a:p>
          <a:p>
            <a:pPr lvl="1"/>
            <a:r>
              <a:rPr lang="en-US" dirty="0"/>
              <a:t>Target all the databases in the server</a:t>
            </a:r>
          </a:p>
          <a:p>
            <a:r>
              <a:rPr lang="en-US" dirty="0"/>
              <a:t>Pools and Shard Maps can be targeted as well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DA09C3-8249-471B-9787-C9A38A1E46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Jobs and Job Steps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03A3EC-4548-43AD-AADF-B55875F8EC5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 job contains one or more steps</a:t>
            </a:r>
          </a:p>
          <a:p>
            <a:r>
              <a:rPr lang="en-US" dirty="0"/>
              <a:t>A job step is a unit of work to be done which is defined with TSQL</a:t>
            </a:r>
          </a:p>
          <a:p>
            <a:r>
              <a:rPr lang="en-US" dirty="0"/>
              <a:t>Jobs can be executed on demand or on a schedule</a:t>
            </a:r>
          </a:p>
          <a:p>
            <a:r>
              <a:rPr lang="en-US" dirty="0"/>
              <a:t>Job history is stored with detail for 45 days</a:t>
            </a:r>
          </a:p>
        </p:txBody>
      </p:sp>
    </p:spTree>
    <p:extLst>
      <p:ext uri="{BB962C8B-B14F-4D97-AF65-F5344CB8AC3E}">
        <p14:creationId xmlns:p14="http://schemas.microsoft.com/office/powerpoint/2010/main" val="1092466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D2077-FFD3-412D-A702-9D4FD1DE4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Job Demo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18B3D2E-5FCF-4D41-AAB0-CFA425F32B8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New database added – S0 minimum to be the job database - </a:t>
            </a:r>
            <a:r>
              <a:rPr lang="en-US" dirty="0" err="1"/>
              <a:t>ElasticJobDb</a:t>
            </a:r>
            <a:endParaRPr lang="en-US" dirty="0"/>
          </a:p>
          <a:p>
            <a:r>
              <a:rPr lang="en-US" dirty="0"/>
              <a:t>Elastic Job agent created using the portal – </a:t>
            </a:r>
            <a:r>
              <a:rPr lang="en-US" dirty="0" err="1"/>
              <a:t>passmndemo</a:t>
            </a:r>
            <a:endParaRPr lang="en-US" dirty="0"/>
          </a:p>
          <a:p>
            <a:r>
              <a:rPr lang="en-US" dirty="0"/>
              <a:t>T-SQL used to create and manage target groups, jobs, and job steps</a:t>
            </a:r>
          </a:p>
          <a:p>
            <a:pPr lvl="1"/>
            <a:r>
              <a:rPr lang="en-US" dirty="0"/>
              <a:t>Two Groups</a:t>
            </a:r>
          </a:p>
          <a:p>
            <a:pPr lvl="1"/>
            <a:r>
              <a:rPr lang="en-US" dirty="0"/>
              <a:t>Two Jobs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26BE9A1-B753-46A2-9308-A12F45CF12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720698" y="2013541"/>
            <a:ext cx="2370070" cy="2830918"/>
          </a:xfrm>
        </p:spPr>
      </p:pic>
    </p:spTree>
    <p:extLst>
      <p:ext uri="{BB962C8B-B14F-4D97-AF65-F5344CB8AC3E}">
        <p14:creationId xmlns:p14="http://schemas.microsoft.com/office/powerpoint/2010/main" val="1141883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0BBD0-1E2C-6805-FD5E-F93FA3F62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job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9017B-1A62-4CF2-BB76-3EDF7AEE5E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474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044BC-EFAE-34AC-C480-79DDA25BF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transactions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C5AA6-1A79-20BC-CB5B-D245EFD06C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13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6E6EFC-1447-4557-84AE-35488EAE8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Transactions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BB5234-CD54-4D48-9FC3-DADFD6DC8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Allows you to create </a:t>
            </a:r>
            <a:r>
              <a:rPr lang="en-US" b="1" dirty="0"/>
              <a:t>cross database transactions </a:t>
            </a:r>
            <a:r>
              <a:rPr lang="en-US" dirty="0"/>
              <a:t>in Azure SQL Database</a:t>
            </a:r>
          </a:p>
          <a:p>
            <a:r>
              <a:rPr lang="en-US" dirty="0"/>
              <a:t>Replaces </a:t>
            </a:r>
            <a:r>
              <a:rPr lang="en-US" b="1" dirty="0"/>
              <a:t>MSDTC</a:t>
            </a:r>
            <a:r>
              <a:rPr lang="en-US" dirty="0"/>
              <a:t> in PaaS, built into Azure SQL Database, no additional components required</a:t>
            </a:r>
          </a:p>
          <a:p>
            <a:r>
              <a:rPr lang="en-US" b="1" dirty="0"/>
              <a:t>Application driven </a:t>
            </a:r>
            <a:r>
              <a:rPr lang="en-US" dirty="0"/>
              <a:t>- .NET library supported in the current version</a:t>
            </a:r>
          </a:p>
          <a:p>
            <a:r>
              <a:rPr lang="en-US" dirty="0"/>
              <a:t>Supports transactions that </a:t>
            </a:r>
            <a:r>
              <a:rPr lang="en-US" b="1" dirty="0"/>
              <a:t>span databases and servers </a:t>
            </a:r>
            <a:r>
              <a:rPr lang="en-US" dirty="0"/>
              <a:t>with PowerShell</a:t>
            </a:r>
          </a:p>
          <a:p>
            <a:r>
              <a:rPr lang="en-US" dirty="0"/>
              <a:t>Supports </a:t>
            </a:r>
            <a:r>
              <a:rPr lang="en-US" b="1" dirty="0"/>
              <a:t>sharded database applications </a:t>
            </a:r>
            <a:r>
              <a:rPr lang="en-US" dirty="0"/>
              <a:t>which need atomic control in the transactions</a:t>
            </a:r>
          </a:p>
          <a:p>
            <a:r>
              <a:rPr lang="en-US" dirty="0"/>
              <a:t>Supports transactions across fewer than </a:t>
            </a:r>
            <a:r>
              <a:rPr lang="en-US" b="1" dirty="0"/>
              <a:t>100 databases </a:t>
            </a:r>
            <a:r>
              <a:rPr lang="en-US" dirty="0"/>
              <a:t>well, no limit, but performance can suffer</a:t>
            </a:r>
          </a:p>
        </p:txBody>
      </p:sp>
    </p:spTree>
    <p:extLst>
      <p:ext uri="{BB962C8B-B14F-4D97-AF65-F5344CB8AC3E}">
        <p14:creationId xmlns:p14="http://schemas.microsoft.com/office/powerpoint/2010/main" val="4144636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EB50-472D-4FC8-A1ED-F270EA164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Transactions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9A423-2B86-4108-A5C1-05D40B628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supports </a:t>
            </a:r>
            <a:r>
              <a:rPr lang="en-US" b="1" dirty="0"/>
              <a:t>Azure SQL Databases</a:t>
            </a:r>
          </a:p>
          <a:p>
            <a:r>
              <a:rPr lang="en-US"/>
              <a:t>Only supports </a:t>
            </a:r>
            <a:r>
              <a:rPr lang="en-US" b="1" dirty="0"/>
              <a:t>.NET transactions</a:t>
            </a:r>
            <a:r>
              <a:rPr lang="en-US" dirty="0"/>
              <a:t>, it DOES NOT support T-SQL distributed transactions (e.g. BEGIN DISTRIBUTED TRANSACTION)</a:t>
            </a:r>
          </a:p>
          <a:p>
            <a:r>
              <a:rPr lang="en-US" dirty="0"/>
              <a:t>Transactions across </a:t>
            </a:r>
            <a:r>
              <a:rPr lang="en-US" b="1" dirty="0"/>
              <a:t>WCF</a:t>
            </a:r>
            <a:r>
              <a:rPr lang="en-US" dirty="0"/>
              <a:t> are not supported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i="1" dirty="0"/>
              <a:t>Reference: </a:t>
            </a:r>
            <a:r>
              <a:rPr lang="en-US" i="1" dirty="0">
                <a:hlinkClick r:id="rId2"/>
              </a:rPr>
              <a:t>https://docs.microsoft.com/en-us/azure/azure-sql/database/elastic-transactions-overview</a:t>
            </a:r>
            <a:endParaRPr lang="en-US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996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FE9DD-5084-4444-89D1-46A94C84A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for the 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1A08F-CE79-4225-963B-EA918F53E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Sample databases: </a:t>
            </a:r>
            <a:r>
              <a:rPr lang="en-US" dirty="0">
                <a:hlinkClick r:id="rId2"/>
              </a:rPr>
              <a:t>https://github.com/Microsoft/sql-server-samples/releases/tag/wide-world-importers-v1.0</a:t>
            </a:r>
            <a:endParaRPr lang="en-US" dirty="0"/>
          </a:p>
          <a:p>
            <a:r>
              <a:rPr lang="en-US" dirty="0"/>
              <a:t>Code can be found on </a:t>
            </a:r>
            <a:r>
              <a:rPr lang="en-US" dirty="0" err="1"/>
              <a:t>github</a:t>
            </a:r>
            <a:r>
              <a:rPr lang="en-US" dirty="0"/>
              <a:t> at </a:t>
            </a:r>
            <a:r>
              <a:rPr lang="en-US" dirty="0">
                <a:hlinkClick r:id="rId3"/>
              </a:rPr>
              <a:t>https://github.com/DataOnWheels/codeshare/tree/master/PASS%20MN%20Sept%202020%20-%20SQL%20Azure%20Elasticity</a:t>
            </a:r>
            <a:endParaRPr lang="en-US" dirty="0"/>
          </a:p>
          <a:p>
            <a:r>
              <a:rPr lang="en-US" dirty="0"/>
              <a:t>Azure Data Factory jobs not included here. Use the </a:t>
            </a:r>
            <a:r>
              <a:rPr lang="en-US" b="1" dirty="0"/>
              <a:t>Copy Tasks </a:t>
            </a:r>
            <a:r>
              <a:rPr lang="en-US" dirty="0"/>
              <a:t>to move the tables to the target databases.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93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2FE0A-22BA-49C6-860D-08F557967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Steve Hughes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2B2DDC1D-7541-42C0-8588-99A69CCB2C84}"/>
              </a:ext>
            </a:extLst>
          </p:cNvPr>
          <p:cNvSpPr txBox="1">
            <a:spLocks/>
          </p:cNvSpPr>
          <p:nvPr/>
        </p:nvSpPr>
        <p:spPr>
          <a:xfrm>
            <a:off x="837092" y="3834333"/>
            <a:ext cx="11115422" cy="271886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vantGarde Bk BT Book" panose="020B0402020202020204" pitchFamily="34" charset="0"/>
              </a:rPr>
              <a:t>Senior Director, Data &amp; Analytics, 3Cloud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vantGarde Bk BT Book" panose="020B0402020202020204" pitchFamily="34" charset="0"/>
              </a:rPr>
              <a:t>Founder, Data on Wheels 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20+ Years with SQL Server, Microsoft BI, and Azure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Working with ALS, adapting and growing</a:t>
            </a:r>
          </a:p>
          <a:p>
            <a:r>
              <a:rPr lang="en-US" sz="2000" dirty="0">
                <a:hlinkClick r:id="rId2"/>
              </a:rPr>
              <a:t>https://www.linkedin.com/in/dataonwheels/</a:t>
            </a:r>
            <a:endParaRPr lang="en-US" sz="2000" dirty="0"/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steve@dataonwheels.com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Blog: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4"/>
              </a:rPr>
              <a:t>www.dataonwheels.com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Look for deck and follow up here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vantGarde Bk BT Book" panose="020B0402020202020204" pitchFamily="34" charset="0"/>
            </a:endParaRPr>
          </a:p>
        </p:txBody>
      </p:sp>
      <p:pic>
        <p:nvPicPr>
          <p:cNvPr id="6" name="Picture 5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624C200D-1AA2-4D80-AB93-915416E2D1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502" y="1497377"/>
            <a:ext cx="3413321" cy="2272211"/>
          </a:xfrm>
          <a:prstGeom prst="rect">
            <a:avLst/>
          </a:prstGeom>
        </p:spPr>
      </p:pic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DBD4BDFF-46AB-0404-D8AE-C7B292A057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8019" y="1503309"/>
            <a:ext cx="1717982" cy="125920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8BFFA2E-0AD1-F7FB-AD43-2F4F41183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19" y="2893630"/>
            <a:ext cx="3451572" cy="144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7407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1101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B78A6-7554-B2D3-BB7D-6975D4439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queries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5EA226-3B91-713B-A588-5F9D82E5E9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18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7349C-72E1-4308-B122-577BC318A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A2584-7F6F-4579-A544-AE7C4CFE73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Elastic Queries are </a:t>
            </a:r>
            <a:r>
              <a:rPr lang="en-US" b="1" dirty="0"/>
              <a:t>similar</a:t>
            </a:r>
            <a:r>
              <a:rPr lang="en-US" dirty="0"/>
              <a:t> to </a:t>
            </a:r>
            <a:r>
              <a:rPr lang="en-US" dirty="0" err="1"/>
              <a:t>Polybase</a:t>
            </a:r>
            <a:r>
              <a:rPr lang="en-US" dirty="0"/>
              <a:t> functionality found in SQL Server 2019 and Azure Synapse</a:t>
            </a:r>
          </a:p>
          <a:p>
            <a:r>
              <a:rPr lang="en-US" dirty="0"/>
              <a:t>They allow developers to </a:t>
            </a:r>
            <a:r>
              <a:rPr lang="en-US" b="1" dirty="0"/>
              <a:t>distribute</a:t>
            </a:r>
            <a:r>
              <a:rPr lang="en-US" dirty="0"/>
              <a:t> query workloads across Azure SQL Databases by distributing the data</a:t>
            </a:r>
          </a:p>
          <a:p>
            <a:r>
              <a:rPr lang="en-US" dirty="0"/>
              <a:t>If you are familiar with </a:t>
            </a:r>
            <a:r>
              <a:rPr lang="en-US" dirty="0" err="1"/>
              <a:t>Polybase</a:t>
            </a:r>
            <a:r>
              <a:rPr lang="en-US" dirty="0"/>
              <a:t> or Synapse Serverless, you will see the same </a:t>
            </a:r>
            <a:r>
              <a:rPr lang="en-US" b="1" dirty="0"/>
              <a:t>external table</a:t>
            </a:r>
            <a:r>
              <a:rPr lang="en-US" dirty="0"/>
              <a:t> syntax used here without the additional connection complexity</a:t>
            </a:r>
          </a:p>
          <a:p>
            <a:r>
              <a:rPr lang="en-US" b="1" dirty="0"/>
              <a:t>Included</a:t>
            </a:r>
            <a:r>
              <a:rPr lang="en-US" dirty="0"/>
              <a:t> in the cost of Azure SQL Database in standard and premium tiers</a:t>
            </a:r>
          </a:p>
          <a:p>
            <a:r>
              <a:rPr lang="en-US" dirty="0"/>
              <a:t>This functionality is still in </a:t>
            </a:r>
            <a:r>
              <a:rPr lang="en-US" b="1" dirty="0"/>
              <a:t>preview</a:t>
            </a:r>
          </a:p>
          <a:p>
            <a:pPr marL="0" indent="0" algn="ctr">
              <a:buNone/>
            </a:pPr>
            <a:r>
              <a:rPr lang="en-US" i="1" dirty="0"/>
              <a:t>Reference: </a:t>
            </a:r>
            <a:r>
              <a:rPr lang="en-US" i="1" dirty="0">
                <a:hlinkClick r:id="rId2"/>
              </a:rPr>
              <a:t>https://docs.microsoft.com/en-us/azure/azure-sql/database/elastic-query-overview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751727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F9CFB4B-A02F-4C5D-B8A9-FEE36C579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Query - Vertical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A0587-43FE-4D6C-ACD9-65A696E05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9440"/>
            <a:ext cx="3683854" cy="48306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highlight>
                  <a:srgbClr val="C0C0C0"/>
                </a:highlight>
              </a:rPr>
              <a:t>Vertical partitioning </a:t>
            </a:r>
            <a:r>
              <a:rPr lang="en-US" sz="3200" dirty="0">
                <a:highlight>
                  <a:srgbClr val="C0C0C0"/>
                </a:highlight>
              </a:rPr>
              <a:t> </a:t>
            </a:r>
            <a:r>
              <a:rPr lang="en-US" dirty="0"/>
              <a:t>Complete tables in separate databases. </a:t>
            </a:r>
          </a:p>
          <a:p>
            <a:pPr marL="0" indent="0">
              <a:buNone/>
            </a:pPr>
            <a:r>
              <a:rPr lang="en-US" dirty="0"/>
              <a:t>Can be </a:t>
            </a:r>
            <a:r>
              <a:rPr lang="en-US" u="sng" dirty="0"/>
              <a:t>shared</a:t>
            </a:r>
            <a:r>
              <a:rPr lang="en-US" dirty="0"/>
              <a:t> table such as date tables or even dimensions. </a:t>
            </a:r>
          </a:p>
          <a:p>
            <a:pPr marL="0" indent="0">
              <a:buNone/>
            </a:pPr>
            <a:r>
              <a:rPr lang="en-US" dirty="0"/>
              <a:t>Allows us to create </a:t>
            </a:r>
            <a:r>
              <a:rPr lang="en-US" u="sng" dirty="0"/>
              <a:t>scale</a:t>
            </a:r>
            <a:r>
              <a:rPr lang="en-US" dirty="0"/>
              <a:t> the data solution </a:t>
            </a:r>
            <a:r>
              <a:rPr lang="en-US" u="sng" dirty="0"/>
              <a:t>out</a:t>
            </a:r>
            <a:r>
              <a:rPr lang="en-US" dirty="0"/>
              <a:t>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 descr="Graphical user interface&#10;&#10;Description automatically generated">
            <a:extLst>
              <a:ext uri="{FF2B5EF4-FFF2-40B4-BE49-F238E27FC236}">
                <a16:creationId xmlns:a16="http://schemas.microsoft.com/office/drawing/2014/main" id="{D288FB80-911E-D868-074C-540856076C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506" y="2067085"/>
            <a:ext cx="7171171" cy="442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491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F9CFB4B-A02F-4C5D-B8A9-FEE36C579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9388855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Elastic Query - Horizontal</a:t>
            </a:r>
          </a:p>
        </p:txBody>
      </p:sp>
      <p:pic>
        <p:nvPicPr>
          <p:cNvPr id="7" name="Picture 6" descr="A screenshot of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F41557D1-C21C-CDC5-4DCC-3E1CFDE45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6" y="1358039"/>
            <a:ext cx="5262436" cy="5583488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A0587-43FE-4D6C-ACD9-65A696E051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00351"/>
            <a:ext cx="5362362" cy="38766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highlight>
                  <a:srgbClr val="C0C0C0"/>
                </a:highlight>
              </a:rPr>
              <a:t>Horizontal Partitioning or </a:t>
            </a:r>
            <a:r>
              <a:rPr lang="en-US" b="1" dirty="0" err="1">
                <a:highlight>
                  <a:srgbClr val="C0C0C0"/>
                </a:highlight>
              </a:rPr>
              <a:t>Sharding</a:t>
            </a:r>
            <a:endParaRPr lang="en-US" b="1" dirty="0">
              <a:highlight>
                <a:srgbClr val="C0C0C0"/>
              </a:highlight>
            </a:endParaRPr>
          </a:p>
          <a:p>
            <a:pPr marL="0" indent="0">
              <a:buNone/>
            </a:pPr>
            <a:r>
              <a:rPr lang="en-US" dirty="0"/>
              <a:t>Pieces of a larger table are </a:t>
            </a:r>
            <a:r>
              <a:rPr lang="en-US" u="sng" dirty="0"/>
              <a:t>distributed</a:t>
            </a:r>
            <a:r>
              <a:rPr lang="en-US" dirty="0"/>
              <a:t> </a:t>
            </a:r>
            <a:r>
              <a:rPr lang="en-US" u="sng" dirty="0"/>
              <a:t>across</a:t>
            </a:r>
            <a:r>
              <a:rPr lang="en-US" dirty="0"/>
              <a:t> multiple databases and pulled together in an elastic query.</a:t>
            </a:r>
          </a:p>
          <a:p>
            <a:pPr marL="0" indent="0">
              <a:buNone/>
            </a:pPr>
            <a:r>
              <a:rPr lang="en-US" dirty="0"/>
              <a:t>Requires a </a:t>
            </a:r>
            <a:r>
              <a:rPr lang="en-US" u="sng" dirty="0"/>
              <a:t>shard</a:t>
            </a:r>
            <a:r>
              <a:rPr lang="en-US" dirty="0"/>
              <a:t> </a:t>
            </a:r>
            <a:r>
              <a:rPr lang="en-US" u="sng" dirty="0"/>
              <a:t>map</a:t>
            </a:r>
            <a:r>
              <a:rPr lang="en-US" dirty="0"/>
              <a:t> implemented with .NET or Java applications.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816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F9CFB4B-A02F-4C5D-B8A9-FEE36C579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Query - Virtualization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A0587-43FE-4D6C-ACD9-65A696E05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9440"/>
            <a:ext cx="3530173" cy="48306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highlight>
                  <a:srgbClr val="C0C0C0"/>
                </a:highlight>
              </a:rPr>
              <a:t>Data virtualization </a:t>
            </a:r>
            <a:r>
              <a:rPr lang="en-US" dirty="0"/>
              <a:t> Bringing data from different solutions together into a </a:t>
            </a:r>
            <a:r>
              <a:rPr lang="en-US" u="sng" dirty="0"/>
              <a:t>single</a:t>
            </a:r>
            <a:r>
              <a:rPr lang="en-US" dirty="0"/>
              <a:t> database. </a:t>
            </a:r>
          </a:p>
          <a:p>
            <a:pPr marL="0" indent="0">
              <a:buNone/>
            </a:pPr>
            <a:r>
              <a:rPr lang="en-US" dirty="0"/>
              <a:t>SQL database user querying has </a:t>
            </a:r>
            <a:r>
              <a:rPr lang="en-US" u="sng" dirty="0"/>
              <a:t>no physical table</a:t>
            </a:r>
          </a:p>
          <a:p>
            <a:pPr marL="0" indent="0">
              <a:buNone/>
            </a:pPr>
            <a:r>
              <a:rPr lang="en-US" u="sng" dirty="0"/>
              <a:t>Virtualizing</a:t>
            </a:r>
            <a:r>
              <a:rPr lang="en-US" dirty="0"/>
              <a:t> data in a single database access point.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 descr="A picture containing diagram&#10;&#10;Description automatically generated">
            <a:extLst>
              <a:ext uri="{FF2B5EF4-FFF2-40B4-BE49-F238E27FC236}">
                <a16:creationId xmlns:a16="http://schemas.microsoft.com/office/drawing/2014/main" id="{069B1E6A-879E-7A20-1391-69D297141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124" y="1318846"/>
            <a:ext cx="4363404" cy="571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88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40388-E510-480B-BF33-33F38555B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virtualization - Demo Configuration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210B59-F895-4184-BEFB-83BE0CA667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926742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Three S1 Azure SQL Databases on the same Azure SQL Server</a:t>
            </a:r>
          </a:p>
          <a:p>
            <a:r>
              <a:rPr lang="en-US" dirty="0"/>
              <a:t>S2 Azure SQL Database created when restoring </a:t>
            </a:r>
            <a:r>
              <a:rPr lang="en-US" dirty="0" err="1"/>
              <a:t>WideWorldImportersDW</a:t>
            </a:r>
            <a:endParaRPr lang="en-US" dirty="0"/>
          </a:p>
          <a:p>
            <a:r>
              <a:rPr lang="en-US" dirty="0"/>
              <a:t>ADF used to move </a:t>
            </a:r>
            <a:r>
              <a:rPr lang="en-US" dirty="0" err="1"/>
              <a:t>Fact.Purchase</a:t>
            </a:r>
            <a:r>
              <a:rPr lang="en-US" dirty="0"/>
              <a:t> to WideWorldDW_2 and the three related dimensions to WideWorldDW_3</a:t>
            </a:r>
          </a:p>
          <a:p>
            <a:r>
              <a:rPr lang="en-US" dirty="0"/>
              <a:t>WideWorldDW_1 is set up to query both WideWorldDW_2 and WideWorldDW_3 as external data sources.</a:t>
            </a:r>
          </a:p>
          <a:p>
            <a:endParaRPr lang="en-US" dirty="0"/>
          </a:p>
        </p:txBody>
      </p:sp>
      <p:pic>
        <p:nvPicPr>
          <p:cNvPr id="38" name="Content Placeholder 37">
            <a:extLst>
              <a:ext uri="{FF2B5EF4-FFF2-40B4-BE49-F238E27FC236}">
                <a16:creationId xmlns:a16="http://schemas.microsoft.com/office/drawing/2014/main" id="{86442AF4-54B2-4946-979D-D06BDDED6C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91636" y="1974457"/>
            <a:ext cx="4755777" cy="3954608"/>
          </a:xfrm>
        </p:spPr>
      </p:pic>
    </p:spTree>
    <p:extLst>
      <p:ext uri="{BB962C8B-B14F-4D97-AF65-F5344CB8AC3E}">
        <p14:creationId xmlns:p14="http://schemas.microsoft.com/office/powerpoint/2010/main" val="2496102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9730EF9-1945-88B8-8FE4-802B729D9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Elastic query</a:t>
            </a:r>
            <a:br>
              <a:rPr lang="en-US" dirty="0"/>
            </a:br>
            <a:r>
              <a:rPr lang="en-US" dirty="0"/>
              <a:t>Data virtualization demo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5CADB0-511E-3EB0-8C01-3F576C2D6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04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taOnWheels.potx" id="{390DBC75-F0E1-4EF9-B78E-C1B368BC4075}" vid="{B88D8B09-D46A-4A78-8718-E5FEC49C47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DataOnWheels</Template>
  <TotalTime>13832</TotalTime>
  <Words>862</Words>
  <Application>Microsoft Office PowerPoint</Application>
  <PresentationFormat>Widescreen</PresentationFormat>
  <Paragraphs>94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AvantGarde Bk BT Book</vt:lpstr>
      <vt:lpstr>Calibri</vt:lpstr>
      <vt:lpstr>Calibri Light</vt:lpstr>
      <vt:lpstr>Office Theme</vt:lpstr>
      <vt:lpstr>Azure SQL Database Elasticity</vt:lpstr>
      <vt:lpstr>Steve Hughes</vt:lpstr>
      <vt:lpstr>Elastic queries </vt:lpstr>
      <vt:lpstr>Elastic Queries</vt:lpstr>
      <vt:lpstr>Elastic Query - Vertical</vt:lpstr>
      <vt:lpstr>Elastic Query - Horizontal</vt:lpstr>
      <vt:lpstr>Elastic Query - Virtualization</vt:lpstr>
      <vt:lpstr>Data virtualization - Demo Configuration</vt:lpstr>
      <vt:lpstr>Elastic query Data virtualization demo</vt:lpstr>
      <vt:lpstr>Elastic Query Final Thoughts</vt:lpstr>
      <vt:lpstr>Elastic jobs </vt:lpstr>
      <vt:lpstr>Elastic Jobs </vt:lpstr>
      <vt:lpstr>Elastic Job Targets and Steps</vt:lpstr>
      <vt:lpstr>Elastic Job Demo</vt:lpstr>
      <vt:lpstr>Elastic job demo</vt:lpstr>
      <vt:lpstr>Elastic transactions</vt:lpstr>
      <vt:lpstr>Elastic Transactions</vt:lpstr>
      <vt:lpstr>Elastic Transactions Limitations</vt:lpstr>
      <vt:lpstr>Resources for the Demos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SQL Database Elasticity</dc:title>
  <dc:creator>Steve Hughes</dc:creator>
  <cp:lastModifiedBy>Steve Hughes</cp:lastModifiedBy>
  <cp:revision>5</cp:revision>
  <dcterms:created xsi:type="dcterms:W3CDTF">2020-08-25T04:36:35Z</dcterms:created>
  <dcterms:modified xsi:type="dcterms:W3CDTF">2022-10-18T02:25:47Z</dcterms:modified>
</cp:coreProperties>
</file>

<file path=docProps/thumbnail.jpeg>
</file>